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1" r:id="rId6"/>
    <p:sldId id="262" r:id="rId7"/>
    <p:sldId id="263" r:id="rId8"/>
    <p:sldId id="260"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2" d="100"/>
          <a:sy n="62" d="100"/>
        </p:scale>
        <p:origin x="-156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B8B5E2-AADC-8B48-9DAA-43AA4AD85FCA}" type="datetimeFigureOut">
              <a:rPr lang="en-US" smtClean="0"/>
              <a:t>4/10/14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39D3F7-C9EF-294C-B318-32600BB43D11}" type="slidenum">
              <a:rPr lang="en-US" smtClean="0"/>
              <a:t>‹#›</a:t>
            </a:fld>
            <a:endParaRPr lang="en-US"/>
          </a:p>
        </p:txBody>
      </p:sp>
    </p:spTree>
    <p:extLst>
      <p:ext uri="{BB962C8B-B14F-4D97-AF65-F5344CB8AC3E}">
        <p14:creationId xmlns:p14="http://schemas.microsoft.com/office/powerpoint/2010/main" val="23702472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2013-2014 Capital</a:t>
            </a:r>
            <a:r>
              <a:rPr lang="en-US" baseline="0" dirty="0" smtClean="0"/>
              <a:t> District CKI Divisional Map</a:t>
            </a:r>
            <a:endParaRPr lang="en-US" dirty="0"/>
          </a:p>
        </p:txBody>
      </p:sp>
      <p:sp>
        <p:nvSpPr>
          <p:cNvPr id="4" name="Slide Number Placeholder 3"/>
          <p:cNvSpPr>
            <a:spLocks noGrp="1"/>
          </p:cNvSpPr>
          <p:nvPr>
            <p:ph type="sldNum" sz="quarter" idx="10"/>
          </p:nvPr>
        </p:nvSpPr>
        <p:spPr/>
        <p:txBody>
          <a:bodyPr/>
          <a:lstStyle/>
          <a:p>
            <a:fld id="{5B39D3F7-C9EF-294C-B318-32600BB43D11}" type="slidenum">
              <a:rPr lang="en-US" smtClean="0"/>
              <a:t>6</a:t>
            </a:fld>
            <a:endParaRPr lang="en-US"/>
          </a:p>
        </p:txBody>
      </p:sp>
    </p:spTree>
    <p:extLst>
      <p:ext uri="{BB962C8B-B14F-4D97-AF65-F5344CB8AC3E}">
        <p14:creationId xmlns:p14="http://schemas.microsoft.com/office/powerpoint/2010/main" val="4087616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Interclubs</a:t>
            </a:r>
            <a:r>
              <a:rPr lang="en-US" dirty="0" smtClean="0"/>
              <a:t>: </a:t>
            </a:r>
            <a:r>
              <a:rPr lang="en-US" dirty="0" err="1" smtClean="0"/>
              <a:t>Interclubs</a:t>
            </a:r>
            <a:r>
              <a:rPr lang="en-US" baseline="0" dirty="0" smtClean="0"/>
              <a:t> are a great chance for you as a member of your club to meet other CKI members and share your passion and excitement for service with other people of a similar mind and attitude. It can be as simple as inviting the other clubs in your division to events you already have planned or asking to attend another club’s event. You don’t have to put in a ton or effort or go out of your way to form meaningful bonds with the other clubs in your division. Check out your division’s Facebook page to meet members from other clubs in your division and reach out to your LTG for help making connections!</a:t>
            </a:r>
            <a:endParaRPr lang="en-US" dirty="0"/>
          </a:p>
        </p:txBody>
      </p:sp>
      <p:sp>
        <p:nvSpPr>
          <p:cNvPr id="4" name="Slide Number Placeholder 3"/>
          <p:cNvSpPr>
            <a:spLocks noGrp="1"/>
          </p:cNvSpPr>
          <p:nvPr>
            <p:ph type="sldNum" sz="quarter" idx="10"/>
          </p:nvPr>
        </p:nvSpPr>
        <p:spPr/>
        <p:txBody>
          <a:bodyPr/>
          <a:lstStyle/>
          <a:p>
            <a:fld id="{5B39D3F7-C9EF-294C-B318-32600BB43D11}" type="slidenum">
              <a:rPr lang="en-US" smtClean="0"/>
              <a:t>8</a:t>
            </a:fld>
            <a:endParaRPr lang="en-US"/>
          </a:p>
        </p:txBody>
      </p:sp>
    </p:spTree>
    <p:extLst>
      <p:ext uri="{BB962C8B-B14F-4D97-AF65-F5344CB8AC3E}">
        <p14:creationId xmlns:p14="http://schemas.microsoft.com/office/powerpoint/2010/main" val="3574055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9271D9-9A99-6C40-8276-359A89C21C5B}" type="datetimeFigureOut">
              <a:rPr lang="en-US" smtClean="0"/>
              <a:t>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90320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271D9-9A99-6C40-8276-359A89C21C5B}" type="datetimeFigureOut">
              <a:rPr lang="en-US" smtClean="0"/>
              <a:t>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902648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271D9-9A99-6C40-8276-359A89C21C5B}" type="datetimeFigureOut">
              <a:rPr lang="en-US" smtClean="0"/>
              <a:t>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165966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271D9-9A99-6C40-8276-359A89C21C5B}" type="datetimeFigureOut">
              <a:rPr lang="en-US" smtClean="0"/>
              <a:t>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949284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9271D9-9A99-6C40-8276-359A89C21C5B}" type="datetimeFigureOut">
              <a:rPr lang="en-US" smtClean="0"/>
              <a:t>4/10/14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93146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9271D9-9A99-6C40-8276-359A89C21C5B}" type="datetimeFigureOut">
              <a:rPr lang="en-US" smtClean="0"/>
              <a:t>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974796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9271D9-9A99-6C40-8276-359A89C21C5B}" type="datetimeFigureOut">
              <a:rPr lang="en-US" smtClean="0"/>
              <a:t>4/10/14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40097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9271D9-9A99-6C40-8276-359A89C21C5B}" type="datetimeFigureOut">
              <a:rPr lang="en-US" smtClean="0"/>
              <a:t>4/10/14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307730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271D9-9A99-6C40-8276-359A89C21C5B}" type="datetimeFigureOut">
              <a:rPr lang="en-US" smtClean="0"/>
              <a:t>4/10/14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4119851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271D9-9A99-6C40-8276-359A89C21C5B}" type="datetimeFigureOut">
              <a:rPr lang="en-US" smtClean="0"/>
              <a:t>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1169125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271D9-9A99-6C40-8276-359A89C21C5B}" type="datetimeFigureOut">
              <a:rPr lang="en-US" smtClean="0"/>
              <a:t>4/10/14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5EF842-9D05-3B49-B819-8A178D0CD2C1}" type="slidenum">
              <a:rPr lang="en-US" smtClean="0"/>
              <a:t>‹#›</a:t>
            </a:fld>
            <a:endParaRPr lang="en-US"/>
          </a:p>
        </p:txBody>
      </p:sp>
    </p:spTree>
    <p:extLst>
      <p:ext uri="{BB962C8B-B14F-4D97-AF65-F5344CB8AC3E}">
        <p14:creationId xmlns:p14="http://schemas.microsoft.com/office/powerpoint/2010/main" val="23806471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271D9-9A99-6C40-8276-359A89C21C5B}" type="datetimeFigureOut">
              <a:rPr lang="en-US" smtClean="0"/>
              <a:t>4/10/14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EF842-9D05-3B49-B819-8A178D0CD2C1}" type="slidenum">
              <a:rPr lang="en-US" smtClean="0"/>
              <a:t>‹#›</a:t>
            </a:fld>
            <a:endParaRPr lang="en-US"/>
          </a:p>
        </p:txBody>
      </p:sp>
    </p:spTree>
    <p:extLst>
      <p:ext uri="{BB962C8B-B14F-4D97-AF65-F5344CB8AC3E}">
        <p14:creationId xmlns:p14="http://schemas.microsoft.com/office/powerpoint/2010/main" val="56004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2886"/>
            <a:ext cx="7772400" cy="1470025"/>
          </a:xfrm>
        </p:spPr>
        <p:txBody>
          <a:bodyPr>
            <a:normAutofit/>
          </a:bodyPr>
          <a:lstStyle/>
          <a:p>
            <a:r>
              <a:rPr lang="en-US" sz="4800" dirty="0" err="1" smtClean="0">
                <a:solidFill>
                  <a:schemeClr val="bg1"/>
                </a:solidFill>
                <a:latin typeface="Century Gothic"/>
                <a:cs typeface="Century Gothic"/>
              </a:rPr>
              <a:t>Divisioning</a:t>
            </a:r>
            <a:endParaRPr lang="en-US" sz="4800" dirty="0">
              <a:solidFill>
                <a:schemeClr val="bg1"/>
              </a:solidFill>
              <a:latin typeface="Century Gothic"/>
              <a:cs typeface="Century Gothic"/>
            </a:endParaRPr>
          </a:p>
        </p:txBody>
      </p:sp>
      <p:sp>
        <p:nvSpPr>
          <p:cNvPr id="3" name="Subtitle 2"/>
          <p:cNvSpPr>
            <a:spLocks noGrp="1"/>
          </p:cNvSpPr>
          <p:nvPr>
            <p:ph type="subTitle" idx="1"/>
          </p:nvPr>
        </p:nvSpPr>
        <p:spPr>
          <a:xfrm>
            <a:off x="1371600" y="3072911"/>
            <a:ext cx="6400800" cy="1752600"/>
          </a:xfrm>
        </p:spPr>
        <p:txBody>
          <a:bodyPr>
            <a:normAutofit/>
          </a:bodyPr>
          <a:lstStyle/>
          <a:p>
            <a:r>
              <a:rPr lang="en-US" sz="2400" dirty="0" smtClean="0">
                <a:latin typeface="Century Gothic"/>
                <a:cs typeface="Century Gothic"/>
              </a:rPr>
              <a:t>Capital District Circle K International</a:t>
            </a:r>
          </a:p>
          <a:p>
            <a:r>
              <a:rPr lang="en-US" sz="2400" dirty="0" smtClean="0">
                <a:latin typeface="Century Gothic"/>
                <a:cs typeface="Century Gothic"/>
              </a:rPr>
              <a:t>Membership Development &amp; Education </a:t>
            </a:r>
            <a:r>
              <a:rPr lang="en-US" sz="2400" dirty="0" smtClean="0">
                <a:latin typeface="Century Gothic"/>
                <a:cs typeface="Century Gothic"/>
              </a:rPr>
              <a:t>Committee</a:t>
            </a:r>
          </a:p>
          <a:p>
            <a:r>
              <a:rPr lang="en-US" sz="2400" dirty="0" smtClean="0">
                <a:latin typeface="Century Gothic"/>
                <a:cs typeface="Century Gothic"/>
              </a:rPr>
              <a:t>April 2014</a:t>
            </a:r>
            <a:endParaRPr lang="en-US" sz="2400" dirty="0">
              <a:latin typeface="Century Gothic"/>
              <a:cs typeface="Century Gothic"/>
            </a:endParaRPr>
          </a:p>
        </p:txBody>
      </p:sp>
      <p:pic>
        <p:nvPicPr>
          <p:cNvPr id="6" name="Picture 5" descr="logo_CKI_wordmark_ white_oneline_P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441569"/>
            <a:ext cx="3474488" cy="877766"/>
          </a:xfrm>
          <a:prstGeom prst="rect">
            <a:avLst/>
          </a:prstGeom>
        </p:spPr>
      </p:pic>
      <p:pic>
        <p:nvPicPr>
          <p:cNvPr id="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5575" y="383686"/>
            <a:ext cx="19526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graphic_CKI_horizontal stripesyellow_RGB.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2358706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Century Gothic"/>
                <a:cs typeface="Century Gothic"/>
              </a:rPr>
              <a:t>What is a Division?</a:t>
            </a:r>
            <a:endParaRPr lang="en-US" dirty="0">
              <a:solidFill>
                <a:schemeClr val="bg1"/>
              </a:solidFill>
              <a:latin typeface="Century Gothic"/>
              <a:cs typeface="Century Gothic"/>
            </a:endParaRPr>
          </a:p>
        </p:txBody>
      </p:sp>
      <p:sp>
        <p:nvSpPr>
          <p:cNvPr id="3" name="Content Placeholder 2"/>
          <p:cNvSpPr>
            <a:spLocks noGrp="1"/>
          </p:cNvSpPr>
          <p:nvPr>
            <p:ph idx="1"/>
          </p:nvPr>
        </p:nvSpPr>
        <p:spPr>
          <a:xfrm>
            <a:off x="457200" y="1600200"/>
            <a:ext cx="8229600" cy="2268415"/>
          </a:xfrm>
        </p:spPr>
        <p:txBody>
          <a:bodyPr>
            <a:normAutofit fontScale="92500" lnSpcReduction="20000"/>
          </a:bodyPr>
          <a:lstStyle/>
          <a:p>
            <a:r>
              <a:rPr lang="en-US" sz="2400" dirty="0" smtClean="0">
                <a:solidFill>
                  <a:srgbClr val="FFFFFF"/>
                </a:solidFill>
                <a:latin typeface="Century Gothic"/>
                <a:cs typeface="Century Gothic"/>
              </a:rPr>
              <a:t>Clubs that are located near one another within a district are grouped together in a division.</a:t>
            </a:r>
          </a:p>
          <a:p>
            <a:r>
              <a:rPr lang="en-US" sz="2400" dirty="0" smtClean="0">
                <a:solidFill>
                  <a:srgbClr val="FFFFFF"/>
                </a:solidFill>
                <a:latin typeface="Century Gothic"/>
                <a:cs typeface="Century Gothic"/>
              </a:rPr>
              <a:t>Each district can divide itself into as few or as many divisions as needed to best serve the members of the district.</a:t>
            </a:r>
          </a:p>
          <a:p>
            <a:r>
              <a:rPr lang="en-US" sz="2400" dirty="0" smtClean="0">
                <a:solidFill>
                  <a:srgbClr val="FFFFFF"/>
                </a:solidFill>
                <a:latin typeface="Century Gothic"/>
                <a:cs typeface="Century Gothic"/>
              </a:rPr>
              <a:t>We currently have 8 Divisions within the Capital District (with 3-6 clubs in each division):</a:t>
            </a:r>
          </a:p>
        </p:txBody>
      </p:sp>
      <p:sp>
        <p:nvSpPr>
          <p:cNvPr id="4" name="TextBox 3"/>
          <p:cNvSpPr txBox="1"/>
          <p:nvPr/>
        </p:nvSpPr>
        <p:spPr>
          <a:xfrm>
            <a:off x="1414584" y="3849076"/>
            <a:ext cx="3196493" cy="1723549"/>
          </a:xfrm>
          <a:prstGeom prst="rect">
            <a:avLst/>
          </a:prstGeom>
          <a:noFill/>
        </p:spPr>
        <p:txBody>
          <a:bodyPr wrap="square" rtlCol="0">
            <a:spAutoFit/>
          </a:bodyPr>
          <a:lstStyle/>
          <a:p>
            <a:pPr lvl="1"/>
            <a:r>
              <a:rPr lang="en-US" sz="2200" dirty="0" smtClean="0">
                <a:solidFill>
                  <a:srgbClr val="FFFFFF"/>
                </a:solidFill>
                <a:latin typeface="Century Gothic"/>
                <a:cs typeface="Century Gothic"/>
              </a:rPr>
              <a:t>-Battlefield</a:t>
            </a:r>
          </a:p>
          <a:p>
            <a:pPr lvl="1"/>
            <a:r>
              <a:rPr lang="en-US" sz="2200" dirty="0" smtClean="0">
                <a:solidFill>
                  <a:srgbClr val="FFFFFF"/>
                </a:solidFill>
                <a:latin typeface="Century Gothic"/>
                <a:cs typeface="Century Gothic"/>
              </a:rPr>
              <a:t>-Foothills</a:t>
            </a:r>
          </a:p>
          <a:p>
            <a:pPr lvl="1"/>
            <a:r>
              <a:rPr lang="en-US" sz="2200" dirty="0" smtClean="0">
                <a:solidFill>
                  <a:srgbClr val="FFFFFF"/>
                </a:solidFill>
                <a:latin typeface="Century Gothic"/>
                <a:cs typeface="Century Gothic"/>
              </a:rPr>
              <a:t>-Metro-Richmond</a:t>
            </a:r>
          </a:p>
          <a:p>
            <a:pPr lvl="1"/>
            <a:r>
              <a:rPr lang="en-US" sz="2200" dirty="0" smtClean="0">
                <a:solidFill>
                  <a:srgbClr val="FFFFFF"/>
                </a:solidFill>
                <a:latin typeface="Century Gothic"/>
                <a:cs typeface="Century Gothic"/>
              </a:rPr>
              <a:t>-</a:t>
            </a:r>
            <a:r>
              <a:rPr lang="en-US" sz="2200" dirty="0" err="1" smtClean="0">
                <a:solidFill>
                  <a:srgbClr val="FFFFFF"/>
                </a:solidFill>
                <a:latin typeface="Century Gothic"/>
                <a:cs typeface="Century Gothic"/>
              </a:rPr>
              <a:t>NoVa</a:t>
            </a:r>
            <a:endParaRPr lang="en-US" sz="2200" dirty="0" smtClean="0">
              <a:solidFill>
                <a:srgbClr val="FFFFFF"/>
              </a:solidFill>
              <a:latin typeface="Century Gothic"/>
              <a:cs typeface="Century Gothic"/>
            </a:endParaRPr>
          </a:p>
          <a:p>
            <a:endParaRPr lang="en-US" dirty="0"/>
          </a:p>
        </p:txBody>
      </p:sp>
      <p:sp>
        <p:nvSpPr>
          <p:cNvPr id="5" name="TextBox 4"/>
          <p:cNvSpPr txBox="1"/>
          <p:nvPr/>
        </p:nvSpPr>
        <p:spPr>
          <a:xfrm>
            <a:off x="4450861" y="3849076"/>
            <a:ext cx="3001108" cy="1723549"/>
          </a:xfrm>
          <a:prstGeom prst="rect">
            <a:avLst/>
          </a:prstGeom>
          <a:noFill/>
        </p:spPr>
        <p:txBody>
          <a:bodyPr wrap="square" rtlCol="0">
            <a:spAutoFit/>
          </a:bodyPr>
          <a:lstStyle/>
          <a:p>
            <a:pPr lvl="1"/>
            <a:r>
              <a:rPr lang="en-US" sz="2200" dirty="0" smtClean="0">
                <a:solidFill>
                  <a:srgbClr val="FFFFFF"/>
                </a:solidFill>
                <a:latin typeface="Century Gothic"/>
                <a:cs typeface="Century Gothic"/>
              </a:rPr>
              <a:t>-Potomac</a:t>
            </a:r>
          </a:p>
          <a:p>
            <a:pPr lvl="1"/>
            <a:r>
              <a:rPr lang="en-US" sz="2200" dirty="0" smtClean="0">
                <a:solidFill>
                  <a:srgbClr val="FFFFFF"/>
                </a:solidFill>
                <a:latin typeface="Century Gothic"/>
                <a:cs typeface="Century Gothic"/>
              </a:rPr>
              <a:t>-Presidential</a:t>
            </a:r>
          </a:p>
          <a:p>
            <a:pPr lvl="1"/>
            <a:r>
              <a:rPr lang="en-US" sz="2200" dirty="0" smtClean="0">
                <a:solidFill>
                  <a:srgbClr val="FFFFFF"/>
                </a:solidFill>
                <a:latin typeface="Century Gothic"/>
                <a:cs typeface="Century Gothic"/>
              </a:rPr>
              <a:t>-Susquehanna</a:t>
            </a:r>
          </a:p>
          <a:p>
            <a:pPr lvl="1"/>
            <a:r>
              <a:rPr lang="en-US" sz="2200" dirty="0" smtClean="0">
                <a:solidFill>
                  <a:srgbClr val="FFFFFF"/>
                </a:solidFill>
                <a:latin typeface="Century Gothic"/>
                <a:cs typeface="Century Gothic"/>
              </a:rPr>
              <a:t>-Tidewater</a:t>
            </a:r>
          </a:p>
          <a:p>
            <a:endParaRPr lang="en-US" dirty="0"/>
          </a:p>
        </p:txBody>
      </p:sp>
      <p:pic>
        <p:nvPicPr>
          <p:cNvPr id="6" name="Picture 5"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564674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615" y="274638"/>
            <a:ext cx="8557847" cy="1143000"/>
          </a:xfrm>
        </p:spPr>
        <p:txBody>
          <a:bodyPr>
            <a:normAutofit fontScale="90000"/>
          </a:bodyPr>
          <a:lstStyle/>
          <a:p>
            <a:r>
              <a:rPr lang="en-US" dirty="0" smtClean="0">
                <a:solidFill>
                  <a:srgbClr val="FFFFFF"/>
                </a:solidFill>
                <a:latin typeface="Century Gothic"/>
                <a:cs typeface="Century Gothic"/>
              </a:rPr>
              <a:t>Divisions Within the Capital District</a:t>
            </a:r>
            <a:endParaRPr lang="en-US" dirty="0">
              <a:solidFill>
                <a:srgbClr val="FFFFFF"/>
              </a:solidFill>
              <a:latin typeface="Century Gothic"/>
              <a:cs typeface="Century Gothic"/>
            </a:endParaRPr>
          </a:p>
        </p:txBody>
      </p:sp>
      <p:sp>
        <p:nvSpPr>
          <p:cNvPr id="3" name="Content Placeholder 2"/>
          <p:cNvSpPr>
            <a:spLocks noGrp="1"/>
          </p:cNvSpPr>
          <p:nvPr>
            <p:ph idx="1"/>
          </p:nvPr>
        </p:nvSpPr>
        <p:spPr>
          <a:xfrm>
            <a:off x="508000" y="1417638"/>
            <a:ext cx="8178800" cy="4072670"/>
          </a:xfrm>
        </p:spPr>
        <p:txBody>
          <a:bodyPr>
            <a:normAutofit/>
          </a:bodyPr>
          <a:lstStyle/>
          <a:p>
            <a:r>
              <a:rPr lang="en-US" sz="2200" b="1" u="sng" dirty="0" smtClean="0">
                <a:solidFill>
                  <a:srgbClr val="FFFFFF"/>
                </a:solidFill>
                <a:latin typeface="Century Gothic"/>
                <a:cs typeface="Century Gothic"/>
              </a:rPr>
              <a:t>Battlefield:</a:t>
            </a:r>
            <a:r>
              <a:rPr lang="en-US" sz="2200" dirty="0" smtClean="0">
                <a:solidFill>
                  <a:srgbClr val="FFFFFF"/>
                </a:solidFill>
                <a:latin typeface="Century Gothic"/>
                <a:cs typeface="Century Gothic"/>
              </a:rPr>
              <a:t> Anne Arundel Community College, Hood College, and the University of Maryland: College Park.</a:t>
            </a:r>
          </a:p>
          <a:p>
            <a:r>
              <a:rPr lang="en-US" sz="2200" b="1" u="sng" dirty="0" smtClean="0">
                <a:solidFill>
                  <a:srgbClr val="FFFFFF"/>
                </a:solidFill>
                <a:latin typeface="Century Gothic"/>
                <a:cs typeface="Century Gothic"/>
              </a:rPr>
              <a:t>Foothills: </a:t>
            </a:r>
            <a:r>
              <a:rPr lang="en-US" sz="2200" dirty="0" smtClean="0">
                <a:solidFill>
                  <a:srgbClr val="FFFFFF"/>
                </a:solidFill>
                <a:latin typeface="Century Gothic"/>
                <a:cs typeface="Century Gothic"/>
              </a:rPr>
              <a:t>Hampden-Sydney College, Liberty College, Lynchburg College, Randolph College, and Virginia Tech.</a:t>
            </a:r>
          </a:p>
          <a:p>
            <a:r>
              <a:rPr lang="en-US" sz="2200" b="1" u="sng" dirty="0" smtClean="0">
                <a:solidFill>
                  <a:srgbClr val="FFFFFF"/>
                </a:solidFill>
                <a:latin typeface="Century Gothic"/>
                <a:cs typeface="Century Gothic"/>
              </a:rPr>
              <a:t>Metro-Richmond: </a:t>
            </a:r>
            <a:r>
              <a:rPr lang="en-US" sz="2200" dirty="0" smtClean="0">
                <a:solidFill>
                  <a:srgbClr val="FFFFFF"/>
                </a:solidFill>
                <a:latin typeface="Century Gothic"/>
                <a:cs typeface="Century Gothic"/>
              </a:rPr>
              <a:t>Randolph-Macon College, the University of Richmond, Virginia Commonwealth University, and Virginia State University.</a:t>
            </a:r>
          </a:p>
          <a:p>
            <a:r>
              <a:rPr lang="en-US" sz="2200" b="1" u="sng" dirty="0" err="1" smtClean="0">
                <a:solidFill>
                  <a:srgbClr val="FFFFFF"/>
                </a:solidFill>
                <a:latin typeface="Century Gothic"/>
                <a:cs typeface="Century Gothic"/>
              </a:rPr>
              <a:t>NoVA</a:t>
            </a:r>
            <a:r>
              <a:rPr lang="en-US" sz="2200" b="1" u="sng" dirty="0" smtClean="0">
                <a:solidFill>
                  <a:srgbClr val="FFFFFF"/>
                </a:solidFill>
                <a:latin typeface="Century Gothic"/>
                <a:cs typeface="Century Gothic"/>
              </a:rPr>
              <a:t>: </a:t>
            </a:r>
            <a:r>
              <a:rPr lang="en-US" sz="2200" dirty="0" smtClean="0">
                <a:solidFill>
                  <a:srgbClr val="FFFFFF"/>
                </a:solidFill>
                <a:latin typeface="Century Gothic"/>
                <a:cs typeface="Century Gothic"/>
              </a:rPr>
              <a:t>George Mason University, Marymount University, NVCC-Alexandria ,NVCC-Loudoun NVCC-Woodbridge, and the University of Mary Washington.</a:t>
            </a:r>
          </a:p>
        </p:txBody>
      </p:sp>
      <p:pic>
        <p:nvPicPr>
          <p:cNvPr id="5" name="Picture 4"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1384445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385" y="274638"/>
            <a:ext cx="8675077" cy="1143000"/>
          </a:xfrm>
        </p:spPr>
        <p:txBody>
          <a:bodyPr>
            <a:normAutofit fontScale="90000"/>
          </a:bodyPr>
          <a:lstStyle/>
          <a:p>
            <a:r>
              <a:rPr lang="en-US" dirty="0" smtClean="0">
                <a:solidFill>
                  <a:srgbClr val="FFFFFF"/>
                </a:solidFill>
                <a:latin typeface="Century Gothic"/>
                <a:cs typeface="Century Gothic"/>
              </a:rPr>
              <a:t>Divisions Within the Capital District</a:t>
            </a:r>
            <a:endParaRPr lang="en-US" dirty="0">
              <a:solidFill>
                <a:srgbClr val="FFFFFF"/>
              </a:solidFill>
              <a:latin typeface="Century Gothic"/>
              <a:cs typeface="Century Gothic"/>
            </a:endParaRPr>
          </a:p>
        </p:txBody>
      </p:sp>
      <p:sp>
        <p:nvSpPr>
          <p:cNvPr id="3" name="Content Placeholder 2"/>
          <p:cNvSpPr>
            <a:spLocks noGrp="1"/>
          </p:cNvSpPr>
          <p:nvPr>
            <p:ph idx="1"/>
          </p:nvPr>
        </p:nvSpPr>
        <p:spPr>
          <a:xfrm>
            <a:off x="488462" y="1604353"/>
            <a:ext cx="8198338" cy="3466977"/>
          </a:xfrm>
        </p:spPr>
        <p:txBody>
          <a:bodyPr>
            <a:normAutofit/>
          </a:bodyPr>
          <a:lstStyle/>
          <a:p>
            <a:r>
              <a:rPr lang="en-US" sz="2200" b="1" u="sng" dirty="0" smtClean="0">
                <a:solidFill>
                  <a:srgbClr val="FFFFFF"/>
                </a:solidFill>
                <a:latin typeface="Century Gothic"/>
                <a:cs typeface="Century Gothic"/>
              </a:rPr>
              <a:t>Potomac: </a:t>
            </a:r>
            <a:r>
              <a:rPr lang="en-US" sz="2200" dirty="0" smtClean="0">
                <a:solidFill>
                  <a:srgbClr val="FFFFFF"/>
                </a:solidFill>
                <a:latin typeface="Century Gothic"/>
                <a:cs typeface="Century Gothic"/>
              </a:rPr>
              <a:t>The George Washington University, Howard University, and St. Mary’s College of Maryland.</a:t>
            </a:r>
          </a:p>
          <a:p>
            <a:r>
              <a:rPr lang="en-US" sz="2200" b="1" u="sng" dirty="0" smtClean="0">
                <a:solidFill>
                  <a:srgbClr val="FFFFFF"/>
                </a:solidFill>
                <a:latin typeface="Century Gothic"/>
                <a:cs typeface="Century Gothic"/>
              </a:rPr>
              <a:t>Presidential: </a:t>
            </a:r>
            <a:r>
              <a:rPr lang="en-US" sz="2200" dirty="0" smtClean="0">
                <a:solidFill>
                  <a:srgbClr val="FFFFFF"/>
                </a:solidFill>
                <a:latin typeface="Century Gothic"/>
                <a:cs typeface="Century Gothic"/>
              </a:rPr>
              <a:t>James Madison University, Mary Baldwin College, Shenandoah University, and the University of Virginia</a:t>
            </a:r>
          </a:p>
          <a:p>
            <a:r>
              <a:rPr lang="en-US" sz="2200" b="1" u="sng" dirty="0" smtClean="0">
                <a:solidFill>
                  <a:srgbClr val="FFFFFF"/>
                </a:solidFill>
                <a:latin typeface="Century Gothic"/>
                <a:cs typeface="Century Gothic"/>
              </a:rPr>
              <a:t>Susquehanna: </a:t>
            </a:r>
            <a:r>
              <a:rPr lang="en-US" sz="2200" dirty="0" smtClean="0">
                <a:solidFill>
                  <a:srgbClr val="FFFFFF"/>
                </a:solidFill>
                <a:latin typeface="Century Gothic"/>
                <a:cs typeface="Century Gothic"/>
              </a:rPr>
              <a:t>The Johns Hopkins University, Towson, and The University of Delaware.</a:t>
            </a:r>
          </a:p>
          <a:p>
            <a:r>
              <a:rPr lang="en-US" sz="2200" b="1" u="sng" dirty="0" smtClean="0">
                <a:solidFill>
                  <a:srgbClr val="FFFFFF"/>
                </a:solidFill>
                <a:latin typeface="Century Gothic"/>
                <a:cs typeface="Century Gothic"/>
              </a:rPr>
              <a:t>Tidewater: </a:t>
            </a:r>
            <a:r>
              <a:rPr lang="en-US" sz="2200" dirty="0" smtClean="0">
                <a:solidFill>
                  <a:srgbClr val="FFFFFF"/>
                </a:solidFill>
                <a:latin typeface="Century Gothic"/>
                <a:cs typeface="Century Gothic"/>
              </a:rPr>
              <a:t>Christopher Newport University, the College of William and Mary, and Tidewater Community College</a:t>
            </a:r>
            <a:endParaRPr lang="en-US" sz="2200" dirty="0">
              <a:solidFill>
                <a:srgbClr val="FFFFFF"/>
              </a:solidFill>
              <a:latin typeface="Century Gothic"/>
              <a:cs typeface="Century Gothic"/>
            </a:endParaRPr>
          </a:p>
        </p:txBody>
      </p:sp>
      <p:pic>
        <p:nvPicPr>
          <p:cNvPr id="5" name="Picture 4"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1772921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latin typeface="Century Gothic"/>
                <a:cs typeface="Century Gothic"/>
              </a:rPr>
              <a:t>Divisional Growth</a:t>
            </a:r>
            <a:endParaRPr lang="en-US" dirty="0">
              <a:solidFill>
                <a:srgbClr val="FFFFFF"/>
              </a:solidFill>
              <a:latin typeface="Century Gothic"/>
              <a:cs typeface="Century Gothic"/>
            </a:endParaRPr>
          </a:p>
        </p:txBody>
      </p:sp>
      <p:sp>
        <p:nvSpPr>
          <p:cNvPr id="3" name="Content Placeholder 2"/>
          <p:cNvSpPr>
            <a:spLocks noGrp="1"/>
          </p:cNvSpPr>
          <p:nvPr>
            <p:ph idx="1"/>
          </p:nvPr>
        </p:nvSpPr>
        <p:spPr>
          <a:xfrm>
            <a:off x="457200" y="1600200"/>
            <a:ext cx="8229600" cy="3357637"/>
          </a:xfrm>
        </p:spPr>
        <p:txBody>
          <a:bodyPr>
            <a:normAutofit fontScale="92500" lnSpcReduction="20000"/>
          </a:bodyPr>
          <a:lstStyle/>
          <a:p>
            <a:r>
              <a:rPr lang="en-US" dirty="0" smtClean="0">
                <a:solidFill>
                  <a:srgbClr val="FFFFFF"/>
                </a:solidFill>
                <a:latin typeface="Century Gothic"/>
                <a:cs typeface="Century Gothic"/>
              </a:rPr>
              <a:t>As clubs grow and new clubs charter throughout the district, divisional lines have to be modified to best serve the members of the district.</a:t>
            </a:r>
          </a:p>
          <a:p>
            <a:r>
              <a:rPr lang="en-US" dirty="0" smtClean="0">
                <a:solidFill>
                  <a:srgbClr val="FFFFFF"/>
                </a:solidFill>
                <a:latin typeface="Century Gothic"/>
                <a:cs typeface="Century Gothic"/>
              </a:rPr>
              <a:t>This year, the Battlefield and Del-Mar divisions have been modified to form new and improved divisions: Battlefield and Susquehanna.</a:t>
            </a:r>
            <a:endParaRPr lang="en-US" dirty="0">
              <a:solidFill>
                <a:srgbClr val="FFFFFF"/>
              </a:solidFill>
              <a:latin typeface="Century Gothic"/>
              <a:cs typeface="Century Gothic"/>
            </a:endParaRPr>
          </a:p>
        </p:txBody>
      </p:sp>
      <p:pic>
        <p:nvPicPr>
          <p:cNvPr id="4" name="Picture 3"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1227557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latin typeface="Century Gothic"/>
                <a:cs typeface="Century Gothic"/>
              </a:rPr>
              <a:t>Old Divisions</a:t>
            </a:r>
            <a:endParaRPr lang="en-US" dirty="0">
              <a:solidFill>
                <a:srgbClr val="FFFFFF"/>
              </a:solidFill>
              <a:latin typeface="Century Gothic"/>
              <a:cs typeface="Century Gothic"/>
            </a:endParaRPr>
          </a:p>
        </p:txBody>
      </p:sp>
      <p:pic>
        <p:nvPicPr>
          <p:cNvPr id="4" name="Content Placeholder 3" descr="CDCKI-Divisional_map.png"/>
          <p:cNvPicPr>
            <a:picLocks noGrp="1" noChangeAspect="1"/>
          </p:cNvPicPr>
          <p:nvPr>
            <p:ph idx="1"/>
          </p:nvPr>
        </p:nvPicPr>
        <p:blipFill>
          <a:blip r:embed="rId3">
            <a:extLst>
              <a:ext uri="{28A0092B-C50C-407E-A947-70E740481C1C}">
                <a14:useLocalDpi xmlns:a14="http://schemas.microsoft.com/office/drawing/2010/main" val="0"/>
              </a:ext>
            </a:extLst>
          </a:blip>
          <a:srcRect l="3147" r="3147"/>
          <a:stretch>
            <a:fillRect/>
          </a:stretch>
        </p:blipFill>
        <p:spPr>
          <a:xfrm>
            <a:off x="457200" y="1044834"/>
            <a:ext cx="8229600" cy="4323313"/>
          </a:xfrm>
        </p:spPr>
      </p:pic>
      <p:pic>
        <p:nvPicPr>
          <p:cNvPr id="5" name="Picture 4" descr="graphic_CKI_horizontal stripesyellow_RGB.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4105773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latin typeface="Century Gothic"/>
                <a:cs typeface="Century Gothic"/>
              </a:rPr>
              <a:t>New Divisions</a:t>
            </a:r>
            <a:endParaRPr lang="en-US" dirty="0">
              <a:solidFill>
                <a:srgbClr val="FFFFFF"/>
              </a:solidFill>
              <a:latin typeface="Century Gothic"/>
              <a:cs typeface="Century Gothic"/>
            </a:endParaRPr>
          </a:p>
        </p:txBody>
      </p:sp>
      <p:sp>
        <p:nvSpPr>
          <p:cNvPr id="3" name="Content Placeholder 2"/>
          <p:cNvSpPr>
            <a:spLocks noGrp="1"/>
          </p:cNvSpPr>
          <p:nvPr>
            <p:ph idx="1"/>
          </p:nvPr>
        </p:nvSpPr>
        <p:spPr>
          <a:xfrm>
            <a:off x="457200" y="1600200"/>
            <a:ext cx="8229600" cy="3664941"/>
          </a:xfrm>
        </p:spPr>
        <p:txBody>
          <a:bodyPr>
            <a:normAutofit fontScale="92500"/>
          </a:bodyPr>
          <a:lstStyle/>
          <a:p>
            <a:r>
              <a:rPr lang="en-US" dirty="0" smtClean="0">
                <a:solidFill>
                  <a:srgbClr val="FFFFFF"/>
                </a:solidFill>
                <a:latin typeface="Century Gothic"/>
                <a:cs typeface="Century Gothic"/>
              </a:rPr>
              <a:t>Towson and the Johns Hopkins University (formerly in Battlefield) will be joining the University of Delaware to form Susquehanna.</a:t>
            </a:r>
          </a:p>
          <a:p>
            <a:r>
              <a:rPr lang="en-US" dirty="0" smtClean="0">
                <a:solidFill>
                  <a:srgbClr val="FFFFFF"/>
                </a:solidFill>
                <a:latin typeface="Century Gothic"/>
                <a:cs typeface="Century Gothic"/>
              </a:rPr>
              <a:t>Anne Arundel Community College, Hood College, and the University of Maryland: College Park will remain in Battlefield.</a:t>
            </a:r>
            <a:endParaRPr lang="en-US" dirty="0">
              <a:solidFill>
                <a:srgbClr val="FFFFFF"/>
              </a:solidFill>
              <a:latin typeface="Century Gothic"/>
              <a:cs typeface="Century Gothic"/>
            </a:endParaRPr>
          </a:p>
        </p:txBody>
      </p:sp>
      <p:pic>
        <p:nvPicPr>
          <p:cNvPr id="4" name="Picture 3"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2512243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latin typeface="Century Gothic"/>
                <a:cs typeface="Century Gothic"/>
              </a:rPr>
              <a:t>Benefits of Divisions</a:t>
            </a:r>
            <a:endParaRPr lang="en-US" dirty="0">
              <a:solidFill>
                <a:srgbClr val="FFFFFF"/>
              </a:solidFill>
              <a:latin typeface="Century Gothic"/>
              <a:cs typeface="Century Gothic"/>
            </a:endParaRPr>
          </a:p>
        </p:txBody>
      </p:sp>
      <p:sp>
        <p:nvSpPr>
          <p:cNvPr id="3" name="Content Placeholder 2"/>
          <p:cNvSpPr>
            <a:spLocks noGrp="1"/>
          </p:cNvSpPr>
          <p:nvPr>
            <p:ph idx="1"/>
          </p:nvPr>
        </p:nvSpPr>
        <p:spPr/>
        <p:txBody>
          <a:bodyPr/>
          <a:lstStyle/>
          <a:p>
            <a:r>
              <a:rPr lang="en-US" dirty="0" smtClean="0">
                <a:solidFill>
                  <a:srgbClr val="FFFFFF"/>
                </a:solidFill>
                <a:latin typeface="Century Gothic"/>
                <a:cs typeface="Century Gothic"/>
              </a:rPr>
              <a:t>Great opportunities for Interclub events!</a:t>
            </a:r>
          </a:p>
          <a:p>
            <a:r>
              <a:rPr lang="en-US" dirty="0" smtClean="0">
                <a:solidFill>
                  <a:srgbClr val="FFFFFF"/>
                </a:solidFill>
                <a:latin typeface="Century Gothic"/>
                <a:cs typeface="Century Gothic"/>
              </a:rPr>
              <a:t>Nearby resources and support outside of your club.</a:t>
            </a:r>
          </a:p>
          <a:p>
            <a:r>
              <a:rPr lang="en-US" dirty="0" smtClean="0">
                <a:solidFill>
                  <a:srgbClr val="FFFFFF"/>
                </a:solidFill>
                <a:latin typeface="Century Gothic"/>
                <a:cs typeface="Century Gothic"/>
              </a:rPr>
              <a:t>Open the door to make an even bigger impact on local communities.</a:t>
            </a:r>
          </a:p>
          <a:p>
            <a:endParaRPr lang="en-US" dirty="0">
              <a:solidFill>
                <a:srgbClr val="FFFFFF"/>
              </a:solidFill>
            </a:endParaRPr>
          </a:p>
        </p:txBody>
      </p:sp>
      <p:pic>
        <p:nvPicPr>
          <p:cNvPr id="4" name="Picture 3" descr="graphic_CKI_horizontal stripesyellow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3880401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FF"/>
                </a:solidFill>
                <a:latin typeface="Century Gothic"/>
                <a:cs typeface="Century Gothic"/>
              </a:rPr>
              <a:t>Divisional Involvement</a:t>
            </a:r>
            <a:endParaRPr lang="en-US" dirty="0">
              <a:solidFill>
                <a:srgbClr val="FFFFFF"/>
              </a:solidFill>
              <a:latin typeface="Century Gothic"/>
              <a:cs typeface="Century Gothic"/>
            </a:endParaRPr>
          </a:p>
        </p:txBody>
      </p:sp>
      <p:sp>
        <p:nvSpPr>
          <p:cNvPr id="3" name="Content Placeholder 2"/>
          <p:cNvSpPr>
            <a:spLocks noGrp="1"/>
          </p:cNvSpPr>
          <p:nvPr>
            <p:ph idx="1"/>
          </p:nvPr>
        </p:nvSpPr>
        <p:spPr>
          <a:xfrm>
            <a:off x="457200" y="1600200"/>
            <a:ext cx="8229600" cy="2865951"/>
          </a:xfrm>
        </p:spPr>
        <p:txBody>
          <a:bodyPr/>
          <a:lstStyle/>
          <a:p>
            <a:r>
              <a:rPr lang="en-US" dirty="0" smtClean="0">
                <a:solidFill>
                  <a:srgbClr val="FFFFFF"/>
                </a:solidFill>
                <a:latin typeface="Century Gothic"/>
                <a:cs typeface="Century Gothic"/>
              </a:rPr>
              <a:t>Have questions about your division or getting connected to the other clubs in your division? Contact your Lt. Governor to help plan a divisional event!</a:t>
            </a:r>
            <a:endParaRPr lang="en-US" dirty="0">
              <a:solidFill>
                <a:srgbClr val="FFFFFF"/>
              </a:solidFill>
              <a:latin typeface="Century Gothic"/>
              <a:cs typeface="Century Gothic"/>
            </a:endParaRPr>
          </a:p>
        </p:txBody>
      </p:sp>
      <p:pic>
        <p:nvPicPr>
          <p:cNvPr id="4" name="Picture 3" descr="graphic_CKI_horizontal stripesyellow_RGB.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572625"/>
            <a:ext cx="9144000" cy="1285375"/>
          </a:xfrm>
          <a:prstGeom prst="rect">
            <a:avLst/>
          </a:prstGeom>
        </p:spPr>
      </p:pic>
    </p:spTree>
    <p:extLst>
      <p:ext uri="{BB962C8B-B14F-4D97-AF65-F5344CB8AC3E}">
        <p14:creationId xmlns:p14="http://schemas.microsoft.com/office/powerpoint/2010/main" val="1180180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1957</TotalTime>
  <Words>552</Words>
  <Application>Microsoft Macintosh PowerPoint</Application>
  <PresentationFormat>On-screen Show (4:3)</PresentationFormat>
  <Paragraphs>43</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Divisioning</vt:lpstr>
      <vt:lpstr>What is a Division?</vt:lpstr>
      <vt:lpstr>Divisions Within the Capital District</vt:lpstr>
      <vt:lpstr>Divisions Within the Capital District</vt:lpstr>
      <vt:lpstr>Divisional Growth</vt:lpstr>
      <vt:lpstr>Old Divisions</vt:lpstr>
      <vt:lpstr>New Divisions</vt:lpstr>
      <vt:lpstr>Benefits of Divisions</vt:lpstr>
      <vt:lpstr>Divisional Involvement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Divisioning</dc:title>
  <dc:creator>Caitlin Francis</dc:creator>
  <cp:lastModifiedBy>Caitlin Francis</cp:lastModifiedBy>
  <cp:revision>21</cp:revision>
  <dcterms:created xsi:type="dcterms:W3CDTF">2014-04-10T03:38:32Z</dcterms:created>
  <dcterms:modified xsi:type="dcterms:W3CDTF">2014-04-11T12:49:10Z</dcterms:modified>
</cp:coreProperties>
</file>